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8" r:id="rId5"/>
  </p:sldMasterIdLst>
  <p:notesMasterIdLst>
    <p:notesMasterId r:id="rId26"/>
  </p:notesMasterIdLst>
  <p:handoutMasterIdLst>
    <p:handoutMasterId r:id="rId27"/>
  </p:handoutMasterIdLst>
  <p:sldIdLst>
    <p:sldId id="854" r:id="rId6"/>
    <p:sldId id="952" r:id="rId7"/>
    <p:sldId id="954" r:id="rId8"/>
    <p:sldId id="969" r:id="rId9"/>
    <p:sldId id="968" r:id="rId10"/>
    <p:sldId id="955" r:id="rId11"/>
    <p:sldId id="953" r:id="rId12"/>
    <p:sldId id="958" r:id="rId13"/>
    <p:sldId id="959" r:id="rId14"/>
    <p:sldId id="960" r:id="rId15"/>
    <p:sldId id="957" r:id="rId16"/>
    <p:sldId id="964" r:id="rId17"/>
    <p:sldId id="965" r:id="rId18"/>
    <p:sldId id="956" r:id="rId19"/>
    <p:sldId id="961" r:id="rId20"/>
    <p:sldId id="962" r:id="rId21"/>
    <p:sldId id="963" r:id="rId22"/>
    <p:sldId id="970" r:id="rId23"/>
    <p:sldId id="966" r:id="rId24"/>
    <p:sldId id="967" r:id="rId2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558"/>
    <p:restoredTop sz="96793"/>
  </p:normalViewPr>
  <p:slideViewPr>
    <p:cSldViewPr snapToObjects="1">
      <p:cViewPr varScale="1">
        <p:scale>
          <a:sx n="200" d="100"/>
          <a:sy n="200" d="100"/>
        </p:scale>
        <p:origin x="1272" y="13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5/19/22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5/19/22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487379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117011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11</a:t>
            </a:fld>
            <a:endParaRPr lang="en-US" altLang="en-US"/>
          </a:p>
        </p:txBody>
      </p:sp>
    </p:spTree>
    <p:extLst>
      <p:ext uri="{BB962C8B-B14F-4D97-AF65-F5344CB8AC3E}">
        <p14:creationId xmlns:p14="http://schemas.microsoft.com/office/powerpoint/2010/main" val="3098884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19</a:t>
            </a:fld>
            <a:endParaRPr lang="en-US" altLang="en-US"/>
          </a:p>
        </p:txBody>
      </p:sp>
    </p:spTree>
    <p:extLst>
      <p:ext uri="{BB962C8B-B14F-4D97-AF65-F5344CB8AC3E}">
        <p14:creationId xmlns:p14="http://schemas.microsoft.com/office/powerpoint/2010/main" val="1956622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995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5/19/22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35414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5/19/22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72028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5/19/22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555194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5/19/22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493469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5/19/22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202621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5/19/22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5/19/22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5/19/22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5/19/22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549627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580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Cloud Applications (I)</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224236431"/>
      </p:ext>
    </p:extLst>
  </p:cSld>
  <p:clrMap bg1="lt1" tx1="dk1" bg2="lt2" tx2="dk2" accent1="accent1" accent2="accent2" accent3="accent3" accent4="accent4" accent5="accent5" accent6="accent6" hlink="hlink" folHlink="folHlink"/>
  <p:sldLayoutIdLst>
    <p:sldLayoutId id="2147493589" r:id="rId1"/>
    <p:sldLayoutId id="2147493590" r:id="rId2"/>
    <p:sldLayoutId id="2147493591" r:id="rId3"/>
    <p:sldLayoutId id="2147493592" r:id="rId4"/>
    <p:sldLayoutId id="2147493593" r:id="rId5"/>
    <p:sldLayoutId id="2147493594" r:id="rId6"/>
    <p:sldLayoutId id="2147493595" r:id="rId7"/>
    <p:sldLayoutId id="2147493596"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3076" name="TextBox 9"/>
          <p:cNvSpPr txBox="1">
            <a:spLocks noChangeArrowheads="1"/>
          </p:cNvSpPr>
          <p:nvPr/>
        </p:nvSpPr>
        <p:spPr bwMode="auto">
          <a:xfrm>
            <a:off x="-2" y="1"/>
            <a:ext cx="84582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t>Introduction to Cloud Applications (I)</a:t>
            </a:r>
            <a:br>
              <a:rPr lang="en-US" altLang="en-US" sz="4000" i="1" dirty="0"/>
            </a:br>
            <a:r>
              <a:rPr lang="en-US" altLang="en-US" sz="3200" dirty="0"/>
              <a:t>Lecture 1: Introduction, Core Concepts</a:t>
            </a:r>
            <a:endParaRPr lang="en-US" altLang="en-US" sz="4000" dirty="0"/>
          </a:p>
        </p:txBody>
      </p:sp>
      <p:sp>
        <p:nvSpPr>
          <p:cNvPr id="3077" name="TextBox 10"/>
          <p:cNvSpPr txBox="1">
            <a:spLocks noChangeArrowheads="1"/>
          </p:cNvSpPr>
          <p:nvPr/>
        </p:nvSpPr>
        <p:spPr bwMode="auto">
          <a:xfrm>
            <a:off x="7620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75C397-C136-3BD1-E2F5-1EE7B656CF47}"/>
              </a:ext>
            </a:extLst>
          </p:cNvPr>
          <p:cNvSpPr>
            <a:spLocks noGrp="1"/>
          </p:cNvSpPr>
          <p:nvPr>
            <p:ph idx="1"/>
          </p:nvPr>
        </p:nvSpPr>
        <p:spPr>
          <a:xfrm>
            <a:off x="86284" y="598110"/>
            <a:ext cx="8839200" cy="4038600"/>
          </a:xfrm>
        </p:spPr>
        <p:txBody>
          <a:bodyPr/>
          <a:lstStyle/>
          <a:p>
            <a:pPr marL="0" indent="0">
              <a:buNone/>
            </a:pPr>
            <a:r>
              <a:rPr lang="en-US" sz="1800" dirty="0"/>
              <a:t>What is true of any:</a:t>
            </a:r>
          </a:p>
          <a:p>
            <a:pPr lvl="1"/>
            <a:r>
              <a:rPr lang="en-US" sz="1600" dirty="0"/>
              <a:t>Mapping, classification, taxonomy, ... ...?</a:t>
            </a:r>
          </a:p>
          <a:p>
            <a:pPr lvl="1"/>
            <a:r>
              <a:rPr lang="en-US" sz="1600" dirty="0"/>
              <a:t>Technology definition, ... ...?</a:t>
            </a:r>
          </a:p>
          <a:p>
            <a:pPr lvl="1"/>
            <a:r>
              <a:rPr lang="en-US" sz="1600" dirty="0"/>
              <a:t>Enumeration of technology pros and cons ... ...?</a:t>
            </a:r>
          </a:p>
          <a:p>
            <a:endParaRPr lang="en-US" sz="1800" dirty="0"/>
          </a:p>
          <a:p>
            <a:pPr marL="0" indent="0">
              <a:buNone/>
            </a:pPr>
            <a:r>
              <a:rPr lang="en-US" sz="1800" dirty="0"/>
              <a:t>Answers:</a:t>
            </a:r>
          </a:p>
          <a:p>
            <a:pPr lvl="1"/>
            <a:r>
              <a:rPr lang="en-US" sz="1600" dirty="0"/>
              <a:t>“... ... it is ... ...</a:t>
            </a:r>
            <a:br>
              <a:rPr lang="en-US" sz="1600" dirty="0"/>
            </a:br>
            <a:r>
              <a:rPr lang="en-US" sz="1600" dirty="0"/>
              <a:t>More </a:t>
            </a:r>
            <a:r>
              <a:rPr lang="en-US" sz="1600" dirty="0" err="1"/>
              <a:t>honor'd</a:t>
            </a:r>
            <a:r>
              <a:rPr lang="en-US" sz="1600" dirty="0"/>
              <a:t> in the breach than the observance”</a:t>
            </a:r>
          </a:p>
          <a:p>
            <a:pPr lvl="1"/>
            <a:r>
              <a:rPr lang="en-US" sz="1600" dirty="0"/>
              <a:t>If you have three subject matter experts, you have 7 conflicting opinions.</a:t>
            </a:r>
          </a:p>
          <a:p>
            <a:pPr lvl="1"/>
            <a:r>
              <a:rPr lang="en-US" sz="1600" dirty="0"/>
              <a:t>”The most dangerous thing in the world is a 2</a:t>
            </a:r>
            <a:r>
              <a:rPr lang="en-US" sz="1600" baseline="30000" dirty="0"/>
              <a:t>nd</a:t>
            </a:r>
            <a:r>
              <a:rPr lang="en-US" sz="1600" dirty="0"/>
              <a:t> LT with a map.”</a:t>
            </a:r>
            <a:br>
              <a:rPr lang="en-US" sz="1600" dirty="0"/>
            </a:br>
            <a:r>
              <a:rPr lang="en-US" sz="1600" dirty="0"/>
              <a:t>Like any map, it is both a way of orientating yourself and a way of having a spectacular disaster because you are studying the map instead of thinking.</a:t>
            </a:r>
          </a:p>
        </p:txBody>
      </p:sp>
      <p:sp>
        <p:nvSpPr>
          <p:cNvPr id="3" name="Title 2">
            <a:extLst>
              <a:ext uri="{FF2B5EF4-FFF2-40B4-BE49-F238E27FC236}">
                <a16:creationId xmlns:a16="http://schemas.microsoft.com/office/drawing/2014/main" id="{10219F49-8825-8A49-415F-25161EA23A98}"/>
              </a:ext>
            </a:extLst>
          </p:cNvPr>
          <p:cNvSpPr>
            <a:spLocks noGrp="1"/>
          </p:cNvSpPr>
          <p:nvPr>
            <p:ph type="title"/>
          </p:nvPr>
        </p:nvSpPr>
        <p:spPr/>
        <p:txBody>
          <a:bodyPr/>
          <a:lstStyle/>
          <a:p>
            <a:r>
              <a:rPr lang="en-US" dirty="0"/>
              <a:t>Classification, Definitions, Pros/Cons</a:t>
            </a:r>
          </a:p>
        </p:txBody>
      </p:sp>
      <p:sp>
        <p:nvSpPr>
          <p:cNvPr id="4" name="TextBox 3">
            <a:extLst>
              <a:ext uri="{FF2B5EF4-FFF2-40B4-BE49-F238E27FC236}">
                <a16:creationId xmlns:a16="http://schemas.microsoft.com/office/drawing/2014/main" id="{A0F7F427-A72F-CC4B-62ED-623284059E5C}"/>
              </a:ext>
            </a:extLst>
          </p:cNvPr>
          <p:cNvSpPr txBox="1"/>
          <p:nvPr/>
        </p:nvSpPr>
        <p:spPr>
          <a:xfrm>
            <a:off x="4924911" y="604460"/>
            <a:ext cx="4193689"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t>When you transform monolithic systems to</a:t>
            </a:r>
          </a:p>
          <a:p>
            <a:pPr marL="285750" indent="-285750">
              <a:buFont typeface="Arial" panose="020B0604020202020204" pitchFamily="34" charset="0"/>
              <a:buChar char="•"/>
            </a:pPr>
            <a:r>
              <a:rPr lang="en-US" sz="1200" dirty="0"/>
              <a:t>Containers, microservices, cloud, ... ...</a:t>
            </a:r>
          </a:p>
          <a:p>
            <a:pPr marL="285750" indent="-285750">
              <a:buFont typeface="Arial" panose="020B0604020202020204" pitchFamily="34" charset="0"/>
              <a:buChar char="•"/>
            </a:pPr>
            <a:r>
              <a:rPr lang="en-US" sz="1200" dirty="0"/>
              <a:t>You initially have some pretty “Macro” microservices</a:t>
            </a:r>
            <a:br>
              <a:rPr lang="en-US" sz="1200" dirty="0"/>
            </a:br>
            <a:r>
              <a:rPr lang="en-US" sz="1200" dirty="0"/>
              <a:t>and containers.</a:t>
            </a:r>
          </a:p>
          <a:p>
            <a:pPr marL="285750" indent="-285750">
              <a:buFont typeface="Arial" panose="020B0604020202020204" pitchFamily="34" charset="0"/>
              <a:buChar char="•"/>
            </a:pPr>
            <a:r>
              <a:rPr lang="en-US" sz="1200" dirty="0"/>
              <a:t>APIs, SaaS and the cloud allow you to “hide a lot of</a:t>
            </a:r>
            <a:br>
              <a:rPr lang="en-US" sz="1200" dirty="0"/>
            </a:br>
            <a:r>
              <a:rPr lang="en-US" sz="1200" dirty="0"/>
              <a:t>ugly by putting ‘lipstick on the pig.’”</a:t>
            </a:r>
          </a:p>
          <a:p>
            <a:pPr marL="285750" indent="-285750">
              <a:buFont typeface="Arial" panose="020B0604020202020204" pitchFamily="34" charset="0"/>
              <a:buChar char="•"/>
            </a:pPr>
            <a:r>
              <a:rPr lang="en-US" sz="1200" dirty="0"/>
              <a:t>Transformation occurs through continuous improvement.</a:t>
            </a:r>
          </a:p>
        </p:txBody>
      </p:sp>
    </p:spTree>
    <p:extLst>
      <p:ext uri="{BB962C8B-B14F-4D97-AF65-F5344CB8AC3E}">
        <p14:creationId xmlns:p14="http://schemas.microsoft.com/office/powerpoint/2010/main" val="2762064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8" name="TextBox 9"/>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1: Introduction, Concepts										© Donald F. Ferguson, 2022</a:t>
            </a:r>
            <a:endParaRPr lang="en-US" altLang="en-US" sz="800" i="1" dirty="0">
              <a:solidFill>
                <a:schemeClr val="bg1"/>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1499210" y="2050763"/>
            <a:ext cx="5993179" cy="584775"/>
          </a:xfrm>
          <a:prstGeom prst="rect">
            <a:avLst/>
          </a:prstGeom>
          <a:noFill/>
        </p:spPr>
        <p:txBody>
          <a:bodyPr wrap="none" rtlCol="0">
            <a:spAutoFit/>
          </a:bodyPr>
          <a:lstStyle/>
          <a:p>
            <a:r>
              <a:rPr lang="en-US" sz="3200" dirty="0">
                <a:solidFill>
                  <a:srgbClr val="FFFF00"/>
                </a:solidFill>
              </a:rPr>
              <a:t>First Application and Microservice</a:t>
            </a:r>
          </a:p>
        </p:txBody>
      </p:sp>
    </p:spTree>
    <p:extLst>
      <p:ext uri="{BB962C8B-B14F-4D97-AF65-F5344CB8AC3E}">
        <p14:creationId xmlns:p14="http://schemas.microsoft.com/office/powerpoint/2010/main" val="2007711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166AC1-8C11-EE10-7E59-3FD8C904C3C6}"/>
              </a:ext>
            </a:extLst>
          </p:cNvPr>
          <p:cNvSpPr>
            <a:spLocks noGrp="1"/>
          </p:cNvSpPr>
          <p:nvPr>
            <p:ph idx="1"/>
          </p:nvPr>
        </p:nvSpPr>
        <p:spPr/>
        <p:txBody>
          <a:bodyPr/>
          <a:lstStyle/>
          <a:p>
            <a:pPr marL="0" indent="0">
              <a:buNone/>
            </a:pPr>
            <a:r>
              <a:rPr lang="en-US" dirty="0"/>
              <a:t>There are four distinct phases. The workflow becomes more sophisticated later:</a:t>
            </a:r>
          </a:p>
          <a:p>
            <a:pPr lvl="1" indent="-342900">
              <a:buFont typeface="+mj-lt"/>
              <a:buAutoNum type="arabicPeriod"/>
            </a:pPr>
            <a:r>
              <a:rPr lang="en-US" dirty="0"/>
              <a:t>Develop and test SW: In this example:</a:t>
            </a:r>
          </a:p>
          <a:p>
            <a:pPr lvl="2" indent="-342900">
              <a:buFont typeface="+mj-lt"/>
              <a:buAutoNum type="arabicPeriod"/>
            </a:pPr>
            <a:r>
              <a:rPr lang="en-US" dirty="0"/>
              <a:t>Develop and unit test:</a:t>
            </a:r>
          </a:p>
          <a:p>
            <a:pPr lvl="3" indent="-342900">
              <a:buFont typeface="+mj-lt"/>
              <a:buAutoNum type="arabicPeriod"/>
            </a:pPr>
            <a:r>
              <a:rPr lang="en-US" dirty="0"/>
              <a:t>Database</a:t>
            </a:r>
          </a:p>
          <a:p>
            <a:pPr lvl="3" indent="-342900">
              <a:buFont typeface="+mj-lt"/>
              <a:buAutoNum type="arabicPeriod"/>
            </a:pPr>
            <a:r>
              <a:rPr lang="en-US" dirty="0"/>
              <a:t>Data service</a:t>
            </a:r>
          </a:p>
          <a:p>
            <a:pPr lvl="3" indent="-342900">
              <a:buFont typeface="+mj-lt"/>
              <a:buAutoNum type="arabicPeriod"/>
            </a:pPr>
            <a:r>
              <a:rPr lang="en-US" dirty="0"/>
              <a:t>Application “resource,” which will be foundation for REST</a:t>
            </a:r>
          </a:p>
          <a:p>
            <a:pPr lvl="2" indent="-342900">
              <a:buFont typeface="+mj-lt"/>
              <a:buAutoNum type="arabicPeriod"/>
            </a:pPr>
            <a:r>
              <a:rPr lang="en-US" dirty="0"/>
              <a:t>Develop and test SW system by assembling components and application application container to form microservice.</a:t>
            </a:r>
          </a:p>
          <a:p>
            <a:pPr lvl="1" indent="-342900">
              <a:buFont typeface="+mj-lt"/>
              <a:buAutoNum type="arabicPeriod"/>
            </a:pPr>
            <a:r>
              <a:rPr lang="en-US" dirty="0"/>
              <a:t>Define and configure Infrastructure-as-a-Service:</a:t>
            </a:r>
          </a:p>
          <a:p>
            <a:pPr lvl="2" indent="-342900">
              <a:buFont typeface="+mj-lt"/>
              <a:buAutoNum type="arabicPeriod"/>
            </a:pPr>
            <a:r>
              <a:rPr lang="en-US" dirty="0"/>
              <a:t>Virtual machine (server, storage, networking).</a:t>
            </a:r>
          </a:p>
          <a:p>
            <a:pPr lvl="2" indent="-342900">
              <a:buFont typeface="+mj-lt"/>
              <a:buAutoNum type="arabicPeriod"/>
            </a:pPr>
            <a:r>
              <a:rPr lang="en-US" dirty="0"/>
              <a:t>Install and test supporting infrastructure SW.</a:t>
            </a:r>
          </a:p>
          <a:p>
            <a:pPr lvl="1" indent="-342900">
              <a:buFont typeface="+mj-lt"/>
              <a:buAutoNum type="arabicPeriod"/>
            </a:pPr>
            <a:r>
              <a:rPr lang="en-US" dirty="0"/>
              <a:t>Deploy and configure microservice, and test on IaaS.</a:t>
            </a:r>
          </a:p>
        </p:txBody>
      </p:sp>
      <p:sp>
        <p:nvSpPr>
          <p:cNvPr id="3" name="Title 2">
            <a:extLst>
              <a:ext uri="{FF2B5EF4-FFF2-40B4-BE49-F238E27FC236}">
                <a16:creationId xmlns:a16="http://schemas.microsoft.com/office/drawing/2014/main" id="{64AADB6B-6260-2D75-BC1C-4A0FBEE9386D}"/>
              </a:ext>
            </a:extLst>
          </p:cNvPr>
          <p:cNvSpPr>
            <a:spLocks noGrp="1"/>
          </p:cNvSpPr>
          <p:nvPr>
            <p:ph type="title"/>
          </p:nvPr>
        </p:nvSpPr>
        <p:spPr/>
        <p:txBody>
          <a:bodyPr/>
          <a:lstStyle/>
          <a:p>
            <a:r>
              <a:rPr lang="en-US" dirty="0"/>
              <a:t>First Microservice</a:t>
            </a:r>
          </a:p>
        </p:txBody>
      </p:sp>
    </p:spTree>
    <p:extLst>
      <p:ext uri="{BB962C8B-B14F-4D97-AF65-F5344CB8AC3E}">
        <p14:creationId xmlns:p14="http://schemas.microsoft.com/office/powerpoint/2010/main" val="276259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1C7238-9347-DE18-388C-F9CCBB212190}"/>
              </a:ext>
            </a:extLst>
          </p:cNvPr>
          <p:cNvSpPr>
            <a:spLocks noGrp="1"/>
          </p:cNvSpPr>
          <p:nvPr>
            <p:ph type="title"/>
          </p:nvPr>
        </p:nvSpPr>
        <p:spPr/>
        <p:txBody>
          <a:bodyPr/>
          <a:lstStyle/>
          <a:p>
            <a:r>
              <a:rPr lang="en-US" dirty="0"/>
              <a:t>Software Development Overview</a:t>
            </a:r>
          </a:p>
        </p:txBody>
      </p:sp>
      <p:pic>
        <p:nvPicPr>
          <p:cNvPr id="4" name="Picture 3">
            <a:extLst>
              <a:ext uri="{FF2B5EF4-FFF2-40B4-BE49-F238E27FC236}">
                <a16:creationId xmlns:a16="http://schemas.microsoft.com/office/drawing/2014/main" id="{D4AC9A5D-4D91-C929-9C87-BE9575532962}"/>
              </a:ext>
            </a:extLst>
          </p:cNvPr>
          <p:cNvPicPr>
            <a:picLocks noChangeAspect="1"/>
          </p:cNvPicPr>
          <p:nvPr/>
        </p:nvPicPr>
        <p:blipFill>
          <a:blip r:embed="rId2"/>
          <a:stretch>
            <a:fillRect/>
          </a:stretch>
        </p:blipFill>
        <p:spPr>
          <a:xfrm>
            <a:off x="381000" y="532250"/>
            <a:ext cx="7580780" cy="4078999"/>
          </a:xfrm>
          <a:prstGeom prst="rect">
            <a:avLst/>
          </a:prstGeom>
        </p:spPr>
      </p:pic>
    </p:spTree>
    <p:extLst>
      <p:ext uri="{BB962C8B-B14F-4D97-AF65-F5344CB8AC3E}">
        <p14:creationId xmlns:p14="http://schemas.microsoft.com/office/powerpoint/2010/main" val="2812577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D62AE6-F81C-3AC3-E556-7F3E7AC698C3}"/>
              </a:ext>
            </a:extLst>
          </p:cNvPr>
          <p:cNvSpPr>
            <a:spLocks noGrp="1"/>
          </p:cNvSpPr>
          <p:nvPr>
            <p:ph idx="1"/>
          </p:nvPr>
        </p:nvSpPr>
        <p:spPr/>
        <p:txBody>
          <a:bodyPr/>
          <a:lstStyle/>
          <a:p>
            <a:r>
              <a:rPr lang="en-US" sz="1800" dirty="0"/>
              <a:t>We are working on getting students credits to use Amazon Web Services.</a:t>
            </a:r>
          </a:p>
          <a:p>
            <a:pPr lvl="1"/>
            <a:r>
              <a:rPr lang="en-US" sz="1600" dirty="0"/>
              <a:t>The first lecture and example starts with developing on your computer.</a:t>
            </a:r>
          </a:p>
          <a:p>
            <a:pPr lvl="1"/>
            <a:r>
              <a:rPr lang="en-US" sz="1600" dirty="0"/>
              <a:t>I will show the basics of the first deployment to AWS. Hopefully, we will receive credits within a few days.</a:t>
            </a:r>
          </a:p>
          <a:p>
            <a:r>
              <a:rPr lang="en-US" sz="1800" dirty="0"/>
              <a:t>Computer environment:</a:t>
            </a:r>
          </a:p>
          <a:p>
            <a:pPr lvl="1"/>
            <a:r>
              <a:rPr lang="en-US" sz="1600" dirty="0"/>
              <a:t>Integrated Development Environment (IDE):</a:t>
            </a:r>
          </a:p>
          <a:p>
            <a:pPr lvl="2"/>
            <a:r>
              <a:rPr lang="en-US" sz="1400" dirty="0"/>
              <a:t>“Real programmers don’t need no </a:t>
            </a:r>
            <a:r>
              <a:rPr lang="en-US" sz="1400" dirty="0" err="1"/>
              <a:t>stinkin</a:t>
            </a:r>
            <a:r>
              <a:rPr lang="en-US" sz="1400" dirty="0"/>
              <a:t>’ IDE.”</a:t>
            </a:r>
          </a:p>
          <a:p>
            <a:pPr lvl="2"/>
            <a:r>
              <a:rPr lang="en-US" sz="1400" dirty="0"/>
              <a:t>I use the JetBrains products.</a:t>
            </a:r>
          </a:p>
          <a:p>
            <a:pPr lvl="3"/>
            <a:r>
              <a:rPr lang="en-US" sz="1200" dirty="0"/>
              <a:t>I have a professional license because I am a professor.</a:t>
            </a:r>
          </a:p>
          <a:p>
            <a:pPr lvl="3"/>
            <a:r>
              <a:rPr lang="en-US" sz="1200" dirty="0"/>
              <a:t>Ansys has some licenses but I do not know the details.</a:t>
            </a:r>
          </a:p>
          <a:p>
            <a:pPr lvl="3"/>
            <a:r>
              <a:rPr lang="en-US" sz="1200" dirty="0"/>
              <a:t>You should be fine using the free community editions or VS Code.</a:t>
            </a:r>
          </a:p>
          <a:p>
            <a:pPr lvl="1"/>
            <a:r>
              <a:rPr lang="en-US" sz="1600" dirty="0"/>
              <a:t>I will use MySQL for my local RDBMs.</a:t>
            </a:r>
          </a:p>
          <a:p>
            <a:pPr lvl="2"/>
            <a:r>
              <a:rPr lang="en-US" sz="1400" dirty="0"/>
              <a:t>We will switch over to cloud databases (DB-as-a-Service).</a:t>
            </a:r>
          </a:p>
          <a:p>
            <a:pPr lvl="2"/>
            <a:r>
              <a:rPr lang="en-US" sz="1400" dirty="0"/>
              <a:t>You will be OK with SQLite for the first examples.</a:t>
            </a:r>
          </a:p>
        </p:txBody>
      </p:sp>
      <p:sp>
        <p:nvSpPr>
          <p:cNvPr id="3" name="Title 2">
            <a:extLst>
              <a:ext uri="{FF2B5EF4-FFF2-40B4-BE49-F238E27FC236}">
                <a16:creationId xmlns:a16="http://schemas.microsoft.com/office/drawing/2014/main" id="{206C62E9-5E65-5C21-9C31-7E05A3944C60}"/>
              </a:ext>
            </a:extLst>
          </p:cNvPr>
          <p:cNvSpPr>
            <a:spLocks noGrp="1"/>
          </p:cNvSpPr>
          <p:nvPr>
            <p:ph type="title"/>
          </p:nvPr>
        </p:nvSpPr>
        <p:spPr/>
        <p:txBody>
          <a:bodyPr/>
          <a:lstStyle/>
          <a:p>
            <a:r>
              <a:rPr lang="en-US" dirty="0"/>
              <a:t>Environment</a:t>
            </a:r>
          </a:p>
        </p:txBody>
      </p:sp>
    </p:spTree>
    <p:extLst>
      <p:ext uri="{BB962C8B-B14F-4D97-AF65-F5344CB8AC3E}">
        <p14:creationId xmlns:p14="http://schemas.microsoft.com/office/powerpoint/2010/main" val="171174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D98E1613-D3C7-710A-0ACB-5C930A93732C}"/>
              </a:ext>
            </a:extLst>
          </p:cNvPr>
          <p:cNvSpPr>
            <a:spLocks noGrp="1"/>
          </p:cNvSpPr>
          <p:nvPr>
            <p:ph idx="1"/>
          </p:nvPr>
        </p:nvSpPr>
        <p:spPr>
          <a:xfrm>
            <a:off x="152400" y="527050"/>
            <a:ext cx="8839200" cy="810039"/>
          </a:xfrm>
        </p:spPr>
        <p:txBody>
          <a:bodyPr/>
          <a:lstStyle/>
          <a:p>
            <a:r>
              <a:rPr lang="en-US" dirty="0"/>
              <a:t>API First: All services have a well-defined API.</a:t>
            </a:r>
          </a:p>
          <a:p>
            <a:r>
              <a:rPr lang="en-US" dirty="0"/>
              <a:t>”The UI” is one of many applications that use the API.</a:t>
            </a:r>
          </a:p>
        </p:txBody>
      </p:sp>
      <p:sp>
        <p:nvSpPr>
          <p:cNvPr id="3" name="Title 2">
            <a:extLst>
              <a:ext uri="{FF2B5EF4-FFF2-40B4-BE49-F238E27FC236}">
                <a16:creationId xmlns:a16="http://schemas.microsoft.com/office/drawing/2014/main" id="{6E21BA4B-5D32-92E3-A726-330460D00FC4}"/>
              </a:ext>
            </a:extLst>
          </p:cNvPr>
          <p:cNvSpPr>
            <a:spLocks noGrp="1"/>
          </p:cNvSpPr>
          <p:nvPr>
            <p:ph type="title"/>
          </p:nvPr>
        </p:nvSpPr>
        <p:spPr/>
        <p:txBody>
          <a:bodyPr/>
          <a:lstStyle/>
          <a:p>
            <a:r>
              <a:rPr lang="en-US" dirty="0"/>
              <a:t>Overall Structure</a:t>
            </a:r>
          </a:p>
        </p:txBody>
      </p:sp>
      <p:pic>
        <p:nvPicPr>
          <p:cNvPr id="5" name="Picture 4">
            <a:extLst>
              <a:ext uri="{FF2B5EF4-FFF2-40B4-BE49-F238E27FC236}">
                <a16:creationId xmlns:a16="http://schemas.microsoft.com/office/drawing/2014/main" id="{13B3BFC6-0791-9877-AEB6-CEA7D05CE3DB}"/>
              </a:ext>
            </a:extLst>
          </p:cNvPr>
          <p:cNvPicPr>
            <a:picLocks noChangeAspect="1"/>
          </p:cNvPicPr>
          <p:nvPr/>
        </p:nvPicPr>
        <p:blipFill>
          <a:blip r:embed="rId2"/>
          <a:stretch>
            <a:fillRect/>
          </a:stretch>
        </p:blipFill>
        <p:spPr>
          <a:xfrm>
            <a:off x="147170" y="2495550"/>
            <a:ext cx="3130662" cy="2089150"/>
          </a:xfrm>
          <a:prstGeom prst="rect">
            <a:avLst/>
          </a:prstGeom>
        </p:spPr>
      </p:pic>
      <p:grpSp>
        <p:nvGrpSpPr>
          <p:cNvPr id="12" name="Group 11">
            <a:extLst>
              <a:ext uri="{FF2B5EF4-FFF2-40B4-BE49-F238E27FC236}">
                <a16:creationId xmlns:a16="http://schemas.microsoft.com/office/drawing/2014/main" id="{AEBD7C53-AAD7-60F8-A312-A7BAC682900E}"/>
              </a:ext>
            </a:extLst>
          </p:cNvPr>
          <p:cNvGrpSpPr/>
          <p:nvPr/>
        </p:nvGrpSpPr>
        <p:grpSpPr>
          <a:xfrm>
            <a:off x="5288985" y="1498600"/>
            <a:ext cx="3581400" cy="3124200"/>
            <a:chOff x="4800600" y="1047750"/>
            <a:chExt cx="3581400" cy="3124200"/>
          </a:xfrm>
        </p:grpSpPr>
        <p:sp>
          <p:nvSpPr>
            <p:cNvPr id="6" name="Rounded Rectangle 5">
              <a:extLst>
                <a:ext uri="{FF2B5EF4-FFF2-40B4-BE49-F238E27FC236}">
                  <a16:creationId xmlns:a16="http://schemas.microsoft.com/office/drawing/2014/main" id="{DFFF487B-E974-19AC-2ABD-3FFD936990A1}"/>
                </a:ext>
              </a:extLst>
            </p:cNvPr>
            <p:cNvSpPr/>
            <p:nvPr/>
          </p:nvSpPr>
          <p:spPr>
            <a:xfrm>
              <a:off x="4800600" y="1047750"/>
              <a:ext cx="3581400" cy="3124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t>Runtime Container</a:t>
              </a:r>
            </a:p>
          </p:txBody>
        </p:sp>
        <p:sp>
          <p:nvSpPr>
            <p:cNvPr id="7" name="Rounded Rectangle 6">
              <a:extLst>
                <a:ext uri="{FF2B5EF4-FFF2-40B4-BE49-F238E27FC236}">
                  <a16:creationId xmlns:a16="http://schemas.microsoft.com/office/drawing/2014/main" id="{1ADD4774-A5F6-096D-9204-044C8912AF05}"/>
                </a:ext>
              </a:extLst>
            </p:cNvPr>
            <p:cNvSpPr/>
            <p:nvPr/>
          </p:nvSpPr>
          <p:spPr>
            <a:xfrm>
              <a:off x="5410200" y="1581150"/>
              <a:ext cx="2586567" cy="2362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t>Application Container</a:t>
              </a:r>
            </a:p>
          </p:txBody>
        </p:sp>
        <p:sp>
          <p:nvSpPr>
            <p:cNvPr id="8" name="Rounded Rectangle 7">
              <a:extLst>
                <a:ext uri="{FF2B5EF4-FFF2-40B4-BE49-F238E27FC236}">
                  <a16:creationId xmlns:a16="http://schemas.microsoft.com/office/drawing/2014/main" id="{94B4E894-38EA-67E0-741E-D03BA85AC645}"/>
                </a:ext>
              </a:extLst>
            </p:cNvPr>
            <p:cNvSpPr/>
            <p:nvPr/>
          </p:nvSpPr>
          <p:spPr>
            <a:xfrm>
              <a:off x="5598583" y="2114550"/>
              <a:ext cx="1107017" cy="457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t>Binding</a:t>
              </a:r>
              <a:endParaRPr lang="en-US" sz="1600" dirty="0"/>
            </a:p>
          </p:txBody>
        </p:sp>
        <p:sp>
          <p:nvSpPr>
            <p:cNvPr id="9" name="Rounded Rectangle 8">
              <a:extLst>
                <a:ext uri="{FF2B5EF4-FFF2-40B4-BE49-F238E27FC236}">
                  <a16:creationId xmlns:a16="http://schemas.microsoft.com/office/drawing/2014/main" id="{F6D39578-73F9-0CF5-0200-E8B80FE6F39E}"/>
                </a:ext>
              </a:extLst>
            </p:cNvPr>
            <p:cNvSpPr/>
            <p:nvPr/>
          </p:nvSpPr>
          <p:spPr>
            <a:xfrm>
              <a:off x="5638800" y="2762250"/>
              <a:ext cx="1107017" cy="457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t>Application</a:t>
              </a:r>
              <a:br>
                <a:rPr lang="en-US" sz="1200" dirty="0"/>
              </a:br>
              <a:r>
                <a:rPr lang="en-US" sz="1200" dirty="0"/>
                <a:t>Service</a:t>
              </a:r>
            </a:p>
          </p:txBody>
        </p:sp>
        <p:sp>
          <p:nvSpPr>
            <p:cNvPr id="10" name="Rounded Rectangle 9">
              <a:extLst>
                <a:ext uri="{FF2B5EF4-FFF2-40B4-BE49-F238E27FC236}">
                  <a16:creationId xmlns:a16="http://schemas.microsoft.com/office/drawing/2014/main" id="{3CD40517-85A6-976C-76F1-00ABEA04402B}"/>
                </a:ext>
              </a:extLst>
            </p:cNvPr>
            <p:cNvSpPr/>
            <p:nvPr/>
          </p:nvSpPr>
          <p:spPr>
            <a:xfrm>
              <a:off x="5638800" y="3391081"/>
              <a:ext cx="1107017" cy="457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t>Data</a:t>
              </a:r>
              <a:br>
                <a:rPr lang="en-US" sz="1200" dirty="0"/>
              </a:br>
              <a:r>
                <a:rPr lang="en-US" sz="1200" dirty="0"/>
                <a:t>Service</a:t>
              </a:r>
            </a:p>
          </p:txBody>
        </p:sp>
        <p:sp>
          <p:nvSpPr>
            <p:cNvPr id="11" name="Rounded Rectangle 10">
              <a:extLst>
                <a:ext uri="{FF2B5EF4-FFF2-40B4-BE49-F238E27FC236}">
                  <a16:creationId xmlns:a16="http://schemas.microsoft.com/office/drawing/2014/main" id="{A2F222D2-D281-6DB7-922E-8D08702C33EA}"/>
                </a:ext>
              </a:extLst>
            </p:cNvPr>
            <p:cNvSpPr/>
            <p:nvPr/>
          </p:nvSpPr>
          <p:spPr>
            <a:xfrm>
              <a:off x="7101946" y="2089150"/>
              <a:ext cx="513292" cy="1759131"/>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vert="vert" rtlCol="0" anchor="t"/>
            <a:lstStyle/>
            <a:p>
              <a:pPr algn="ctr"/>
              <a:r>
                <a:rPr lang="en-US" sz="1200" dirty="0"/>
                <a:t>Middleware</a:t>
              </a:r>
              <a:endParaRPr lang="en-US" sz="1600" dirty="0"/>
            </a:p>
          </p:txBody>
        </p:sp>
      </p:grpSp>
      <p:sp>
        <p:nvSpPr>
          <p:cNvPr id="13" name="TextBox 12">
            <a:extLst>
              <a:ext uri="{FF2B5EF4-FFF2-40B4-BE49-F238E27FC236}">
                <a16:creationId xmlns:a16="http://schemas.microsoft.com/office/drawing/2014/main" id="{EF17E622-8A9A-AD80-1A3A-4955142B9B17}"/>
              </a:ext>
            </a:extLst>
          </p:cNvPr>
          <p:cNvSpPr txBox="1"/>
          <p:nvPr/>
        </p:nvSpPr>
        <p:spPr>
          <a:xfrm>
            <a:off x="2706699" y="2156420"/>
            <a:ext cx="1589409" cy="923330"/>
          </a:xfrm>
          <a:prstGeom prst="rect">
            <a:avLst/>
          </a:prstGeom>
          <a:noFill/>
        </p:spPr>
        <p:txBody>
          <a:bodyPr wrap="none" rtlCol="0">
            <a:spAutoFit/>
          </a:bodyPr>
          <a:lstStyle/>
          <a:p>
            <a:r>
              <a:rPr lang="en-US" dirty="0"/>
              <a:t>Other UIs.</a:t>
            </a:r>
          </a:p>
          <a:p>
            <a:r>
              <a:rPr lang="en-US" dirty="0"/>
              <a:t>Other services.</a:t>
            </a:r>
          </a:p>
          <a:p>
            <a:r>
              <a:rPr lang="en-US" dirty="0"/>
              <a:t>... ...</a:t>
            </a:r>
          </a:p>
        </p:txBody>
      </p:sp>
      <p:cxnSp>
        <p:nvCxnSpPr>
          <p:cNvPr id="15" name="Straight Arrow Connector 14">
            <a:extLst>
              <a:ext uri="{FF2B5EF4-FFF2-40B4-BE49-F238E27FC236}">
                <a16:creationId xmlns:a16="http://schemas.microsoft.com/office/drawing/2014/main" id="{5393B729-AC8D-2DBC-4C3F-8A1BDF622055}"/>
              </a:ext>
            </a:extLst>
          </p:cNvPr>
          <p:cNvCxnSpPr>
            <a:cxnSpLocks/>
            <a:endCxn id="8" idx="1"/>
          </p:cNvCxnSpPr>
          <p:nvPr/>
        </p:nvCxnSpPr>
        <p:spPr>
          <a:xfrm>
            <a:off x="4393636" y="2618085"/>
            <a:ext cx="1693332" cy="175915"/>
          </a:xfrm>
          <a:prstGeom prst="straightConnector1">
            <a:avLst/>
          </a:prstGeom>
          <a:ln w="381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953BBA7-CF75-F533-A034-20EF504BC305}"/>
              </a:ext>
            </a:extLst>
          </p:cNvPr>
          <p:cNvCxnSpPr>
            <a:cxnSpLocks/>
            <a:endCxn id="8" idx="1"/>
          </p:cNvCxnSpPr>
          <p:nvPr/>
        </p:nvCxnSpPr>
        <p:spPr>
          <a:xfrm flipV="1">
            <a:off x="3155388" y="2794000"/>
            <a:ext cx="2931580" cy="1280739"/>
          </a:xfrm>
          <a:prstGeom prst="straightConnector1">
            <a:avLst/>
          </a:prstGeom>
          <a:ln w="381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9038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09563DB-45BA-22DA-34EF-BAF89797160A}"/>
              </a:ext>
            </a:extLst>
          </p:cNvPr>
          <p:cNvSpPr>
            <a:spLocks noGrp="1"/>
          </p:cNvSpPr>
          <p:nvPr>
            <p:ph idx="1"/>
          </p:nvPr>
        </p:nvSpPr>
        <p:spPr>
          <a:xfrm>
            <a:off x="3810001" y="596900"/>
            <a:ext cx="5029198" cy="4038600"/>
          </a:xfrm>
        </p:spPr>
        <p:txBody>
          <a:bodyPr/>
          <a:lstStyle/>
          <a:p>
            <a:r>
              <a:rPr lang="en-US" dirty="0"/>
              <a:t>This is not a great project structure. Ansys will evolve to a set of project templates.</a:t>
            </a:r>
          </a:p>
          <a:p>
            <a:r>
              <a:rPr lang="en-US" dirty="0"/>
              <a:t>Some comments:</a:t>
            </a:r>
          </a:p>
          <a:p>
            <a:pPr lvl="1"/>
            <a:r>
              <a:rPr lang="en-US" dirty="0"/>
              <a:t>The “base” stuffs’ source should not be in the project source.</a:t>
            </a:r>
          </a:p>
          <a:p>
            <a:pPr lvl="1"/>
            <a:r>
              <a:rPr lang="en-US" dirty="0"/>
              <a:t>I wrote this quickly but partially followed some patterns.</a:t>
            </a:r>
          </a:p>
          <a:p>
            <a:pPr lvl="2"/>
            <a:r>
              <a:rPr lang="en-US" dirty="0"/>
              <a:t>This is not a course on “good programming.”</a:t>
            </a:r>
          </a:p>
          <a:p>
            <a:pPr lvl="2"/>
            <a:r>
              <a:rPr lang="en-US" dirty="0"/>
              <a:t>I am an </a:t>
            </a:r>
            <a:r>
              <a:rPr lang="en-US" b="1" dirty="0"/>
              <a:t>architect</a:t>
            </a:r>
            <a:r>
              <a:rPr lang="en-US" dirty="0"/>
              <a:t>. I do not sully my mind with such mundane tasks.</a:t>
            </a:r>
          </a:p>
          <a:p>
            <a:pPr lvl="1"/>
            <a:r>
              <a:rPr lang="en-US" dirty="0"/>
              <a:t>There are environment variables.</a:t>
            </a:r>
          </a:p>
          <a:p>
            <a:pPr lvl="1"/>
            <a:r>
              <a:rPr lang="en-US" dirty="0"/>
              <a:t>The project is a really, really bad place for the key file, even if it is in .</a:t>
            </a:r>
            <a:r>
              <a:rPr lang="en-US" dirty="0" err="1"/>
              <a:t>gitignore</a:t>
            </a:r>
            <a:r>
              <a:rPr lang="en-US" dirty="0"/>
              <a:t>.</a:t>
            </a:r>
          </a:p>
        </p:txBody>
      </p:sp>
      <p:sp>
        <p:nvSpPr>
          <p:cNvPr id="3" name="Title 2">
            <a:extLst>
              <a:ext uri="{FF2B5EF4-FFF2-40B4-BE49-F238E27FC236}">
                <a16:creationId xmlns:a16="http://schemas.microsoft.com/office/drawing/2014/main" id="{25C9CA2A-47BF-3623-4B98-D1A3DA5AEB13}"/>
              </a:ext>
            </a:extLst>
          </p:cNvPr>
          <p:cNvSpPr>
            <a:spLocks noGrp="1"/>
          </p:cNvSpPr>
          <p:nvPr>
            <p:ph type="title"/>
          </p:nvPr>
        </p:nvSpPr>
        <p:spPr/>
        <p:txBody>
          <a:bodyPr/>
          <a:lstStyle/>
          <a:p>
            <a:r>
              <a:rPr lang="en-US" dirty="0"/>
              <a:t>Simple Project </a:t>
            </a:r>
            <a:r>
              <a:rPr lang="en-US" dirty="0" err="1"/>
              <a:t>Walkthroug</a:t>
            </a:r>
            <a:r>
              <a:rPr lang="en-US" dirty="0"/>
              <a:t> </a:t>
            </a:r>
            <a:r>
              <a:rPr lang="en-US" sz="1000" dirty="0"/>
              <a:t>(https://</a:t>
            </a:r>
            <a:r>
              <a:rPr lang="en-US" sz="1000" dirty="0" err="1"/>
              <a:t>github.com</a:t>
            </a:r>
            <a:r>
              <a:rPr lang="en-US" sz="1000" dirty="0"/>
              <a:t>/</a:t>
            </a:r>
            <a:r>
              <a:rPr lang="en-US" sz="1000" dirty="0" err="1"/>
              <a:t>donald</a:t>
            </a:r>
            <a:r>
              <a:rPr lang="en-US" sz="1000" dirty="0"/>
              <a:t>-f-</a:t>
            </a:r>
            <a:r>
              <a:rPr lang="en-US" sz="1000" dirty="0" err="1"/>
              <a:t>ferguson</a:t>
            </a:r>
            <a:r>
              <a:rPr lang="en-US" sz="1000" dirty="0"/>
              <a:t>/Introduction-to-Cloud-MS1</a:t>
            </a:r>
            <a:r>
              <a:rPr lang="en-US" sz="1100" dirty="0"/>
              <a:t>.git)</a:t>
            </a:r>
            <a:endParaRPr lang="en-US" dirty="0"/>
          </a:p>
        </p:txBody>
      </p:sp>
      <p:pic>
        <p:nvPicPr>
          <p:cNvPr id="5" name="Picture 4">
            <a:extLst>
              <a:ext uri="{FF2B5EF4-FFF2-40B4-BE49-F238E27FC236}">
                <a16:creationId xmlns:a16="http://schemas.microsoft.com/office/drawing/2014/main" id="{AABE8F3B-8106-C958-1764-FE4FCAA26E3C}"/>
              </a:ext>
            </a:extLst>
          </p:cNvPr>
          <p:cNvPicPr>
            <a:picLocks noChangeAspect="1"/>
          </p:cNvPicPr>
          <p:nvPr/>
        </p:nvPicPr>
        <p:blipFill>
          <a:blip r:embed="rId2"/>
          <a:stretch>
            <a:fillRect/>
          </a:stretch>
        </p:blipFill>
        <p:spPr>
          <a:xfrm>
            <a:off x="172570" y="590550"/>
            <a:ext cx="3598454" cy="4019550"/>
          </a:xfrm>
          <a:prstGeom prst="rect">
            <a:avLst/>
          </a:prstGeom>
        </p:spPr>
      </p:pic>
    </p:spTree>
    <p:extLst>
      <p:ext uri="{BB962C8B-B14F-4D97-AF65-F5344CB8AC3E}">
        <p14:creationId xmlns:p14="http://schemas.microsoft.com/office/powerpoint/2010/main" val="2339188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C69B4E-017E-08AB-1F9D-09750DD5E292}"/>
              </a:ext>
            </a:extLst>
          </p:cNvPr>
          <p:cNvSpPr>
            <a:spLocks noGrp="1"/>
          </p:cNvSpPr>
          <p:nvPr>
            <p:ph idx="1"/>
          </p:nvPr>
        </p:nvSpPr>
        <p:spPr/>
        <p:txBody>
          <a:bodyPr/>
          <a:lstStyle/>
          <a:p>
            <a:r>
              <a:rPr lang="en-US" sz="1800" dirty="0"/>
              <a:t>We will do many (most) of these tasks manually with commands or console.</a:t>
            </a:r>
          </a:p>
          <a:p>
            <a:pPr lvl="1"/>
            <a:r>
              <a:rPr lang="en-US" sz="1600" dirty="0"/>
              <a:t>Manual and UI helps visualize what is happening.</a:t>
            </a:r>
          </a:p>
          <a:p>
            <a:pPr lvl="1"/>
            <a:r>
              <a:rPr lang="en-US" sz="1600" dirty="0"/>
              <a:t>Automation and “infrastructure as code” will come later.</a:t>
            </a:r>
          </a:p>
          <a:p>
            <a:r>
              <a:rPr lang="en-US" sz="1800" dirty="0"/>
              <a:t>Create instance (EC2, Ubuntu) in VPC, security group.</a:t>
            </a:r>
          </a:p>
          <a:p>
            <a:r>
              <a:rPr lang="en-US" sz="1800" dirty="0"/>
              <a:t>Connect using </a:t>
            </a:r>
            <a:r>
              <a:rPr lang="en-US" sz="1800" dirty="0" err="1"/>
              <a:t>ssh</a:t>
            </a:r>
            <a:r>
              <a:rPr lang="en-US" sz="1800" dirty="0"/>
              <a:t> and key pair (get info from console)</a:t>
            </a:r>
          </a:p>
          <a:p>
            <a:pPr lvl="1"/>
            <a:r>
              <a:rPr lang="en-US" sz="1600" dirty="0"/>
              <a:t>Scroll through </a:t>
            </a:r>
            <a:r>
              <a:rPr lang="en-US" sz="1600" dirty="0" err="1"/>
              <a:t>some_commands.md</a:t>
            </a:r>
            <a:r>
              <a:rPr lang="en-US" sz="1600" dirty="0"/>
              <a:t>, .</a:t>
            </a:r>
            <a:r>
              <a:rPr lang="en-US" sz="1600" dirty="0" err="1"/>
              <a:t>secret_stuff</a:t>
            </a:r>
            <a:r>
              <a:rPr lang="en-US" sz="1600" dirty="0"/>
              <a:t>, </a:t>
            </a:r>
            <a:r>
              <a:rPr lang="en-US" sz="1600" dirty="0" err="1"/>
              <a:t>app_env.sh</a:t>
            </a:r>
            <a:endParaRPr lang="en-US" sz="1600" dirty="0"/>
          </a:p>
          <a:p>
            <a:pPr lvl="1"/>
            <a:r>
              <a:rPr lang="en-US" sz="1600" dirty="0"/>
              <a:t>apt install</a:t>
            </a:r>
          </a:p>
          <a:p>
            <a:pPr lvl="2"/>
            <a:r>
              <a:rPr lang="en-US" sz="1400" dirty="0" err="1"/>
              <a:t>Mysql</a:t>
            </a:r>
            <a:r>
              <a:rPr lang="en-US" sz="1400" dirty="0"/>
              <a:t> (and configure)</a:t>
            </a:r>
            <a:br>
              <a:rPr lang="en-US" sz="1400" dirty="0"/>
            </a:br>
            <a:r>
              <a:rPr lang="en-US" sz="1400" dirty="0"/>
              <a:t>(https://</a:t>
            </a:r>
            <a:r>
              <a:rPr lang="en-US" sz="1400" dirty="0" err="1"/>
              <a:t>linuxbeast.com</a:t>
            </a:r>
            <a:r>
              <a:rPr lang="en-US" sz="1400" dirty="0"/>
              <a:t>/tutorials/</a:t>
            </a:r>
            <a:r>
              <a:rPr lang="en-US" sz="1400" dirty="0" err="1"/>
              <a:t>aws</a:t>
            </a:r>
            <a:r>
              <a:rPr lang="en-US" sz="1400" dirty="0"/>
              <a:t>/how-to-install-mysql-on-amazon-ec2-ubuntu-18-04/)</a:t>
            </a:r>
          </a:p>
          <a:p>
            <a:pPr lvl="2"/>
            <a:r>
              <a:rPr lang="en-US" sz="1400" dirty="0"/>
              <a:t>Python</a:t>
            </a:r>
          </a:p>
          <a:p>
            <a:pPr lvl="2"/>
            <a:r>
              <a:rPr lang="en-US" sz="1400" dirty="0"/>
              <a:t>Git</a:t>
            </a:r>
          </a:p>
          <a:p>
            <a:pPr lvl="1"/>
            <a:r>
              <a:rPr lang="en-US" sz="1600" dirty="0"/>
              <a:t>Modify </a:t>
            </a:r>
            <a:r>
              <a:rPr lang="en-US" sz="1600" dirty="0" err="1"/>
              <a:t>mysql</a:t>
            </a:r>
            <a:r>
              <a:rPr lang="en-US" sz="1600" dirty="0"/>
              <a:t> bind rules in .</a:t>
            </a:r>
            <a:r>
              <a:rPr lang="en-US" sz="1600" dirty="0" err="1"/>
              <a:t>cnf</a:t>
            </a:r>
            <a:r>
              <a:rPr lang="en-US" sz="1600" dirty="0"/>
              <a:t> to enable remote access.</a:t>
            </a:r>
          </a:p>
          <a:p>
            <a:pPr lvl="1"/>
            <a:r>
              <a:rPr lang="en-US" sz="1600" dirty="0"/>
              <a:t>Deploy code from Git and set up environment.</a:t>
            </a:r>
          </a:p>
          <a:p>
            <a:r>
              <a:rPr lang="en-US" sz="1800" dirty="0"/>
              <a:t>Test.</a:t>
            </a:r>
          </a:p>
          <a:p>
            <a:endParaRPr lang="en-US" sz="1800" dirty="0"/>
          </a:p>
        </p:txBody>
      </p:sp>
      <p:sp>
        <p:nvSpPr>
          <p:cNvPr id="3" name="Title 2">
            <a:extLst>
              <a:ext uri="{FF2B5EF4-FFF2-40B4-BE49-F238E27FC236}">
                <a16:creationId xmlns:a16="http://schemas.microsoft.com/office/drawing/2014/main" id="{29F282E5-B58E-6338-ED0F-BAA8072F19BB}"/>
              </a:ext>
            </a:extLst>
          </p:cNvPr>
          <p:cNvSpPr>
            <a:spLocks noGrp="1"/>
          </p:cNvSpPr>
          <p:nvPr>
            <p:ph type="title"/>
          </p:nvPr>
        </p:nvSpPr>
        <p:spPr/>
        <p:txBody>
          <a:bodyPr/>
          <a:lstStyle/>
          <a:p>
            <a:r>
              <a:rPr lang="en-US" dirty="0"/>
              <a:t>IaaS and Deployment</a:t>
            </a:r>
          </a:p>
        </p:txBody>
      </p:sp>
    </p:spTree>
    <p:extLst>
      <p:ext uri="{BB962C8B-B14F-4D97-AF65-F5344CB8AC3E}">
        <p14:creationId xmlns:p14="http://schemas.microsoft.com/office/powerpoint/2010/main" val="550642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8B1216-4922-38C3-C6D6-8E702DFB9212}"/>
              </a:ext>
            </a:extLst>
          </p:cNvPr>
          <p:cNvSpPr>
            <a:spLocks noGrp="1"/>
          </p:cNvSpPr>
          <p:nvPr>
            <p:ph idx="1"/>
          </p:nvPr>
        </p:nvSpPr>
        <p:spPr/>
        <p:txBody>
          <a:bodyPr/>
          <a:lstStyle/>
          <a:p>
            <a:pPr marL="0" indent="0">
              <a:buNone/>
            </a:pPr>
            <a:endParaRPr lang="en-US" dirty="0"/>
          </a:p>
          <a:p>
            <a:r>
              <a:rPr lang="en-US" dirty="0"/>
              <a:t>https://</a:t>
            </a:r>
            <a:r>
              <a:rPr lang="en-US" dirty="0" err="1"/>
              <a:t>ansys-aws-console.awsapps.com</a:t>
            </a:r>
            <a:r>
              <a:rPr lang="en-US" dirty="0"/>
              <a:t>/start#/</a:t>
            </a:r>
          </a:p>
        </p:txBody>
      </p:sp>
      <p:sp>
        <p:nvSpPr>
          <p:cNvPr id="3" name="Title 2">
            <a:extLst>
              <a:ext uri="{FF2B5EF4-FFF2-40B4-BE49-F238E27FC236}">
                <a16:creationId xmlns:a16="http://schemas.microsoft.com/office/drawing/2014/main" id="{C85D2877-94A1-3BB7-B6CE-86C4FA81BD21}"/>
              </a:ext>
            </a:extLst>
          </p:cNvPr>
          <p:cNvSpPr>
            <a:spLocks noGrp="1"/>
          </p:cNvSpPr>
          <p:nvPr>
            <p:ph type="title"/>
          </p:nvPr>
        </p:nvSpPr>
        <p:spPr/>
        <p:txBody>
          <a:bodyPr/>
          <a:lstStyle/>
          <a:p>
            <a:r>
              <a:rPr lang="en-US" dirty="0"/>
              <a:t>Walk Through</a:t>
            </a:r>
          </a:p>
        </p:txBody>
      </p:sp>
    </p:spTree>
    <p:extLst>
      <p:ext uri="{BB962C8B-B14F-4D97-AF65-F5344CB8AC3E}">
        <p14:creationId xmlns:p14="http://schemas.microsoft.com/office/powerpoint/2010/main" val="2559391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8" name="TextBox 9"/>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1: Introduction, Concepts										© Donald F. Ferguson, 2022</a:t>
            </a:r>
            <a:endParaRPr lang="en-US" altLang="en-US" sz="800" i="1" dirty="0">
              <a:solidFill>
                <a:schemeClr val="bg1"/>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3684385" y="2050763"/>
            <a:ext cx="1775230" cy="584775"/>
          </a:xfrm>
          <a:prstGeom prst="rect">
            <a:avLst/>
          </a:prstGeom>
          <a:noFill/>
        </p:spPr>
        <p:txBody>
          <a:bodyPr wrap="none" rtlCol="0">
            <a:spAutoFit/>
          </a:bodyPr>
          <a:lstStyle/>
          <a:p>
            <a:r>
              <a:rPr lang="en-US" sz="3200" dirty="0">
                <a:solidFill>
                  <a:srgbClr val="FFFF00"/>
                </a:solidFill>
              </a:rPr>
              <a:t>Summary</a:t>
            </a:r>
          </a:p>
        </p:txBody>
      </p:sp>
    </p:spTree>
    <p:extLst>
      <p:ext uri="{BB962C8B-B14F-4D97-AF65-F5344CB8AC3E}">
        <p14:creationId xmlns:p14="http://schemas.microsoft.com/office/powerpoint/2010/main" val="1728330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8" name="TextBox 9"/>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1: Introduction, Concepts										© Donald F. Ferguson, 2022</a:t>
            </a:r>
            <a:endParaRPr lang="en-US" altLang="en-US" sz="800" i="1" dirty="0">
              <a:solidFill>
                <a:schemeClr val="bg1"/>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2166380" y="2050763"/>
            <a:ext cx="4658839" cy="584775"/>
          </a:xfrm>
          <a:prstGeom prst="rect">
            <a:avLst/>
          </a:prstGeom>
          <a:noFill/>
        </p:spPr>
        <p:txBody>
          <a:bodyPr wrap="none" rtlCol="0">
            <a:spAutoFit/>
          </a:bodyPr>
          <a:lstStyle/>
          <a:p>
            <a:r>
              <a:rPr lang="en-US" sz="3200" dirty="0">
                <a:solidFill>
                  <a:srgbClr val="FFFF00"/>
                </a:solidFill>
              </a:rPr>
              <a:t>Introduction and Overview</a:t>
            </a:r>
          </a:p>
        </p:txBody>
      </p:sp>
    </p:spTree>
    <p:extLst>
      <p:ext uri="{BB962C8B-B14F-4D97-AF65-F5344CB8AC3E}">
        <p14:creationId xmlns:p14="http://schemas.microsoft.com/office/powerpoint/2010/main" val="364997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45E343-C414-BE33-0E60-3D3A00AB1368}"/>
              </a:ext>
            </a:extLst>
          </p:cNvPr>
          <p:cNvSpPr>
            <a:spLocks noGrp="1"/>
          </p:cNvSpPr>
          <p:nvPr>
            <p:ph idx="1"/>
          </p:nvPr>
        </p:nvSpPr>
        <p:spPr/>
        <p:txBody>
          <a:bodyPr/>
          <a:lstStyle/>
          <a:p>
            <a:r>
              <a:rPr lang="en-US" sz="1800" dirty="0"/>
              <a:t>That as was fun. </a:t>
            </a:r>
            <a:r>
              <a:rPr lang="en-US" sz="1800" b="1" dirty="0"/>
              <a:t>Let’s not do that again.</a:t>
            </a:r>
            <a:endParaRPr lang="en-US" sz="1800" dirty="0"/>
          </a:p>
          <a:p>
            <a:r>
              <a:rPr lang="en-US" sz="1800" dirty="0"/>
              <a:t>All of that was pretty tedious. In future lectures, we will learn:</a:t>
            </a:r>
          </a:p>
          <a:p>
            <a:pPr lvl="1"/>
            <a:r>
              <a:rPr lang="en-US" sz="1600" dirty="0"/>
              <a:t>Infrastructure-as-Code (https://</a:t>
            </a:r>
            <a:r>
              <a:rPr lang="en-US" sz="1600" dirty="0" err="1"/>
              <a:t>en.wikipedia.org</a:t>
            </a:r>
            <a:r>
              <a:rPr lang="en-US" sz="1600" dirty="0"/>
              <a:t>/wiki/</a:t>
            </a:r>
            <a:r>
              <a:rPr lang="en-US" sz="1600" dirty="0" err="1"/>
              <a:t>Infrastructure_as_code</a:t>
            </a:r>
            <a:r>
              <a:rPr lang="en-US" sz="1600" dirty="0"/>
              <a:t>)</a:t>
            </a:r>
            <a:br>
              <a:rPr lang="en-US" sz="1600" dirty="0"/>
            </a:br>
            <a:r>
              <a:rPr lang="en-US" sz="1600" dirty="0"/>
              <a:t>to enable automation and reuse.</a:t>
            </a:r>
          </a:p>
          <a:p>
            <a:pPr lvl="1"/>
            <a:r>
              <a:rPr lang="en-US" sz="1600" dirty="0"/>
              <a:t>Pipelines to automate tasks when development events occur, e.g. commit.</a:t>
            </a:r>
          </a:p>
          <a:p>
            <a:pPr lvl="1"/>
            <a:r>
              <a:rPr lang="en-US" sz="1600" dirty="0"/>
              <a:t>Higher layers in the cloud stack that make this MUCH simpler.</a:t>
            </a:r>
          </a:p>
          <a:p>
            <a:pPr lvl="2"/>
            <a:r>
              <a:rPr lang="en-US" sz="1400" dirty="0"/>
              <a:t>Containers and Container-as-a-Service</a:t>
            </a:r>
          </a:p>
          <a:p>
            <a:pPr lvl="2"/>
            <a:r>
              <a:rPr lang="en-US" sz="1400" dirty="0"/>
              <a:t>Platform-as-a-Service</a:t>
            </a:r>
          </a:p>
          <a:p>
            <a:r>
              <a:rPr lang="en-US" sz="1800" dirty="0"/>
              <a:t>We will also start using some more advanced concepts:</a:t>
            </a:r>
          </a:p>
          <a:p>
            <a:pPr lvl="1"/>
            <a:r>
              <a:rPr lang="en-US" sz="1600" dirty="0"/>
              <a:t>Security, secret management.</a:t>
            </a:r>
          </a:p>
          <a:p>
            <a:pPr lvl="1"/>
            <a:r>
              <a:rPr lang="en-US" sz="1600" dirty="0"/>
              <a:t>API management.</a:t>
            </a:r>
          </a:p>
          <a:p>
            <a:pPr lvl="1"/>
            <a:r>
              <a:rPr lang="en-US" sz="1600" dirty="0"/>
              <a:t>Service composition.</a:t>
            </a:r>
          </a:p>
          <a:p>
            <a:pPr lvl="1"/>
            <a:r>
              <a:rPr lang="en-US" sz="1600" dirty="0"/>
              <a:t>... ...</a:t>
            </a:r>
          </a:p>
        </p:txBody>
      </p:sp>
      <p:sp>
        <p:nvSpPr>
          <p:cNvPr id="3" name="Title 2">
            <a:extLst>
              <a:ext uri="{FF2B5EF4-FFF2-40B4-BE49-F238E27FC236}">
                <a16:creationId xmlns:a16="http://schemas.microsoft.com/office/drawing/2014/main" id="{636C58C9-F291-0D1B-4283-D6BE023DA3BF}"/>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3138512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D91C85A-7D28-823B-F5F1-02044AC28676}"/>
              </a:ext>
            </a:extLst>
          </p:cNvPr>
          <p:cNvSpPr>
            <a:spLocks noGrp="1"/>
          </p:cNvSpPr>
          <p:nvPr>
            <p:ph idx="1"/>
          </p:nvPr>
        </p:nvSpPr>
        <p:spPr>
          <a:xfrm>
            <a:off x="152400" y="742949"/>
            <a:ext cx="8839200" cy="3745303"/>
          </a:xfrm>
        </p:spPr>
        <p:txBody>
          <a:bodyPr/>
          <a:lstStyle/>
          <a:p>
            <a:r>
              <a:rPr lang="en-US" sz="1800" dirty="0"/>
              <a:t>The first 10 lectures are part I and foundational. The lectures:</a:t>
            </a:r>
          </a:p>
          <a:p>
            <a:pPr lvl="1"/>
            <a:r>
              <a:rPr lang="en-US" sz="1600" dirty="0"/>
              <a:t>Are a prerequisite to part II and III that cover deeper concepts.</a:t>
            </a:r>
          </a:p>
          <a:p>
            <a:pPr lvl="1"/>
            <a:r>
              <a:rPr lang="en-US" sz="1600" dirty="0"/>
              <a:t>Some may find the material very basic. These students will find the primary value to be how to realize concepts on clouds, initially Amazon Web Services.</a:t>
            </a:r>
          </a:p>
          <a:p>
            <a:r>
              <a:rPr lang="en-US" sz="1800" dirty="0"/>
              <a:t>There are many, many perspectives on this course’s material.</a:t>
            </a:r>
          </a:p>
          <a:p>
            <a:pPr lvl="1"/>
            <a:r>
              <a:rPr lang="en-US" sz="1600" dirty="0"/>
              <a:t>The lectures represent my perspective and suggestions based on experience.</a:t>
            </a:r>
          </a:p>
          <a:p>
            <a:pPr lvl="1"/>
            <a:r>
              <a:rPr lang="en-US" sz="1600" dirty="0"/>
              <a:t>There are many, many other perspectives and approaches.</a:t>
            </a:r>
          </a:p>
          <a:p>
            <a:pPr lvl="1"/>
            <a:r>
              <a:rPr lang="en-US" sz="1600" dirty="0"/>
              <a:t>One goal is to help you form your (or your teams’) perspectives.</a:t>
            </a:r>
          </a:p>
          <a:p>
            <a:r>
              <a:rPr lang="en-US" sz="1800" dirty="0"/>
              <a:t>We are going to build a simple, cloud-native application.</a:t>
            </a:r>
          </a:p>
          <a:p>
            <a:pPr lvl="1"/>
            <a:r>
              <a:rPr lang="en-US" sz="1600" dirty="0"/>
              <a:t>The application will be broad to allow you to play with many technologies and concepts.</a:t>
            </a:r>
          </a:p>
          <a:p>
            <a:pPr lvl="1"/>
            <a:r>
              <a:rPr lang="en-US" sz="1600" dirty="0"/>
              <a:t>Some of the work may seem odd because the benefit surface in more complex applications and scenarios.</a:t>
            </a:r>
          </a:p>
        </p:txBody>
      </p:sp>
      <p:sp>
        <p:nvSpPr>
          <p:cNvPr id="4" name="Title 3">
            <a:extLst>
              <a:ext uri="{FF2B5EF4-FFF2-40B4-BE49-F238E27FC236}">
                <a16:creationId xmlns:a16="http://schemas.microsoft.com/office/drawing/2014/main" id="{BE8B6DA0-83F7-98BB-493C-1794C516247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797671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8" name="TextBox 9"/>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1: Introduction, Concepts										© Donald F. Ferguson, 2022</a:t>
            </a:r>
            <a:endParaRPr lang="en-US" altLang="en-US" sz="800" i="1" dirty="0">
              <a:solidFill>
                <a:schemeClr val="bg1"/>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3173828" y="2050763"/>
            <a:ext cx="2796343" cy="584775"/>
          </a:xfrm>
          <a:prstGeom prst="rect">
            <a:avLst/>
          </a:prstGeom>
          <a:noFill/>
        </p:spPr>
        <p:txBody>
          <a:bodyPr wrap="none" rtlCol="0">
            <a:spAutoFit/>
          </a:bodyPr>
          <a:lstStyle/>
          <a:p>
            <a:r>
              <a:rPr lang="en-US" sz="3200" dirty="0">
                <a:solidFill>
                  <a:srgbClr val="FFFF00"/>
                </a:solidFill>
              </a:rPr>
              <a:t>Initial Feedback</a:t>
            </a:r>
          </a:p>
        </p:txBody>
      </p:sp>
    </p:spTree>
    <p:extLst>
      <p:ext uri="{BB962C8B-B14F-4D97-AF65-F5344CB8AC3E}">
        <p14:creationId xmlns:p14="http://schemas.microsoft.com/office/powerpoint/2010/main" val="2222330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2CD2CC-0ECE-CA7C-222B-DDA01AD44E5A}"/>
              </a:ext>
            </a:extLst>
          </p:cNvPr>
          <p:cNvSpPr>
            <a:spLocks noGrp="1"/>
          </p:cNvSpPr>
          <p:nvPr>
            <p:ph idx="1"/>
          </p:nvPr>
        </p:nvSpPr>
        <p:spPr/>
        <p:txBody>
          <a:bodyPr/>
          <a:lstStyle/>
          <a:p>
            <a:pPr marL="0" indent="0">
              <a:buNone/>
            </a:pPr>
            <a:r>
              <a:rPr lang="en-US" sz="1200" dirty="0"/>
              <a:t>“I scanned the syllabus for your upcoming intro to cloud </a:t>
            </a:r>
            <a:r>
              <a:rPr lang="en-US" sz="1200" dirty="0" err="1"/>
              <a:t>applictions</a:t>
            </a:r>
            <a:r>
              <a:rPr lang="en-US" sz="1200" dirty="0"/>
              <a:t>.  The contents look great, and I'm looking forward to attending.</a:t>
            </a:r>
          </a:p>
          <a:p>
            <a:pPr marL="0" indent="0">
              <a:buNone/>
            </a:pPr>
            <a:endParaRPr lang="en-US" sz="1200" dirty="0"/>
          </a:p>
          <a:p>
            <a:pPr marL="0" indent="0">
              <a:buNone/>
            </a:pPr>
            <a:r>
              <a:rPr lang="en-US" sz="1200" dirty="0"/>
              <a:t>I didn't see in the syllabus some Ansys-specific topics that I and some of the others in the Apex office are trying to understand.  Perhaps you can shed some light on these or point me to the right person(s).  I can imagine a bunch of these issues are still being explored and many not have concise answers.   Maybe an overview of Ansys cloud activities and how they relate or differ might be warranted for one of the Tuesday AM SPBU presentations.  Given that, here are the sorts of questions I and the others are trying to understand:</a:t>
            </a:r>
            <a:br>
              <a:rPr lang="en-US" sz="1200" dirty="0"/>
            </a:br>
            <a:endParaRPr lang="en-US" sz="1200" dirty="0"/>
          </a:p>
          <a:p>
            <a:pPr marL="0" indent="0">
              <a:buNone/>
            </a:pPr>
            <a:r>
              <a:rPr lang="en-US" sz="1200" dirty="0"/>
              <a:t>Ansys seems to have several cloud related activities occurring.  How do "Ansys Cloud", "Ansys Platform on Demand", Ansys' partnership with Azure, and Ansys' partnership with AWS all fit together?  In particular, how as an Ansys developer and product implementer (... ...) should we view these and develop for these?  Ditto for running "on prem" with a customer's internal cloud.  How should we as software developers address all these options?  Is making our products available in a Docker Image the goal, part of the goal, an alternative to the goal, etc.?  How as an Ansys developer should we be appropriately accessing these resources (Ansys Cloud, Azure, AWS, APOD) in the course of development and testing?  While this is still extremely new, how does </a:t>
            </a:r>
            <a:r>
              <a:rPr lang="en-US" sz="1200" dirty="0" err="1"/>
              <a:t>OnScale</a:t>
            </a:r>
            <a:r>
              <a:rPr lang="en-US" sz="1200" dirty="0"/>
              <a:t> and their technology fit into all of this, and how does it supplement and/or replace existing Ansys efforts?  How and/or who is determining how Ansys applications in the cloud should best address large data (think large scale Fluent transient) and distributed memory parallelism (MPI in the cloud across dozens to hundreds of nodes)?  When developing a </a:t>
            </a:r>
            <a:r>
              <a:rPr lang="en-US" sz="1200" dirty="0" err="1"/>
              <a:t>PyAnsys</a:t>
            </a:r>
            <a:r>
              <a:rPr lang="en-US" sz="1200" dirty="0"/>
              <a:t>-like interface to a product (... ...), what are the cloud relevant issues from an Ansys point-of-view that come into play and where/who do we find those out?</a:t>
            </a:r>
            <a:br>
              <a:rPr lang="en-US" sz="1200" dirty="0"/>
            </a:br>
            <a:endParaRPr lang="en-US" sz="1200" dirty="0"/>
          </a:p>
          <a:p>
            <a:pPr marL="0" indent="0">
              <a:buNone/>
            </a:pPr>
            <a:r>
              <a:rPr lang="en-US" sz="1200" dirty="0"/>
              <a:t>As a developer, I (and my colleagues) am trying to make sense of all of this, where to aim development in terms of the Cloud (Ansys specifics and not just cloud generic), and how to appropriately and effectively integrate with other Ansys efforts.”</a:t>
            </a:r>
          </a:p>
          <a:p>
            <a:pPr marL="0" indent="0">
              <a:buNone/>
            </a:pPr>
            <a:endParaRPr lang="en-US" sz="1200" dirty="0"/>
          </a:p>
        </p:txBody>
      </p:sp>
      <p:sp>
        <p:nvSpPr>
          <p:cNvPr id="3" name="Title 2">
            <a:extLst>
              <a:ext uri="{FF2B5EF4-FFF2-40B4-BE49-F238E27FC236}">
                <a16:creationId xmlns:a16="http://schemas.microsoft.com/office/drawing/2014/main" id="{F9CC51DD-493C-4ADA-D194-33AFD570DD3B}"/>
              </a:ext>
            </a:extLst>
          </p:cNvPr>
          <p:cNvSpPr>
            <a:spLocks noGrp="1"/>
          </p:cNvSpPr>
          <p:nvPr>
            <p:ph type="title"/>
          </p:nvPr>
        </p:nvSpPr>
        <p:spPr/>
        <p:txBody>
          <a:bodyPr/>
          <a:lstStyle/>
          <a:p>
            <a:r>
              <a:rPr lang="en-US" dirty="0"/>
              <a:t>Initial Feedback</a:t>
            </a:r>
          </a:p>
        </p:txBody>
      </p:sp>
    </p:spTree>
    <p:extLst>
      <p:ext uri="{BB962C8B-B14F-4D97-AF65-F5344CB8AC3E}">
        <p14:creationId xmlns:p14="http://schemas.microsoft.com/office/powerpoint/2010/main" val="28359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8" name="TextBox 9"/>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1: Introduction, Concepts										© Donald F. Ferguson, 2022</a:t>
            </a:r>
            <a:endParaRPr lang="en-US" altLang="en-US" sz="800" i="1" dirty="0">
              <a:solidFill>
                <a:schemeClr val="bg1"/>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914400" y="1881485"/>
            <a:ext cx="7088287" cy="923330"/>
          </a:xfrm>
          <a:prstGeom prst="rect">
            <a:avLst/>
          </a:prstGeom>
          <a:noFill/>
        </p:spPr>
        <p:txBody>
          <a:bodyPr wrap="none" rtlCol="0">
            <a:spAutoFit/>
          </a:bodyPr>
          <a:lstStyle/>
          <a:p>
            <a:r>
              <a:rPr lang="en-US" dirty="0">
                <a:solidFill>
                  <a:srgbClr val="FFFF00"/>
                </a:solidFill>
              </a:rPr>
              <a:t>Introduction to Core Concepts</a:t>
            </a:r>
            <a:br>
              <a:rPr lang="en-US" dirty="0">
                <a:solidFill>
                  <a:srgbClr val="FFFF00"/>
                </a:solidFill>
              </a:rPr>
            </a:br>
            <a:br>
              <a:rPr lang="en-US" dirty="0">
                <a:solidFill>
                  <a:srgbClr val="FFFF00"/>
                </a:solidFill>
              </a:rPr>
            </a:br>
            <a:r>
              <a:rPr lang="en-US" dirty="0">
                <a:solidFill>
                  <a:srgbClr val="FFFF00"/>
                </a:solidFill>
              </a:rPr>
              <a:t>https://</a:t>
            </a:r>
            <a:r>
              <a:rPr lang="en-US" dirty="0" err="1">
                <a:solidFill>
                  <a:srgbClr val="FFFF00"/>
                </a:solidFill>
              </a:rPr>
              <a:t>github.com</a:t>
            </a:r>
            <a:r>
              <a:rPr lang="en-US" dirty="0">
                <a:solidFill>
                  <a:srgbClr val="FFFF00"/>
                </a:solidFill>
              </a:rPr>
              <a:t>/</a:t>
            </a:r>
            <a:r>
              <a:rPr lang="en-US" dirty="0" err="1">
                <a:solidFill>
                  <a:srgbClr val="FFFF00"/>
                </a:solidFill>
              </a:rPr>
              <a:t>donald</a:t>
            </a:r>
            <a:r>
              <a:rPr lang="en-US" dirty="0">
                <a:solidFill>
                  <a:srgbClr val="FFFF00"/>
                </a:solidFill>
              </a:rPr>
              <a:t>-f-</a:t>
            </a:r>
            <a:r>
              <a:rPr lang="en-US" dirty="0" err="1">
                <a:solidFill>
                  <a:srgbClr val="FFFF00"/>
                </a:solidFill>
              </a:rPr>
              <a:t>ferguson</a:t>
            </a:r>
            <a:r>
              <a:rPr lang="en-US" dirty="0">
                <a:solidFill>
                  <a:srgbClr val="FFFF00"/>
                </a:solidFill>
              </a:rPr>
              <a:t>/Introduction-to-Cloud-Applications</a:t>
            </a:r>
          </a:p>
        </p:txBody>
      </p:sp>
    </p:spTree>
    <p:extLst>
      <p:ext uri="{BB962C8B-B14F-4D97-AF65-F5344CB8AC3E}">
        <p14:creationId xmlns:p14="http://schemas.microsoft.com/office/powerpoint/2010/main" val="162798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4069268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Another Perspective</a:t>
            </a:r>
          </a:p>
        </p:txBody>
      </p:sp>
      <p:pic>
        <p:nvPicPr>
          <p:cNvPr id="2" name="Picture 1">
            <a:extLst>
              <a:ext uri="{FF2B5EF4-FFF2-40B4-BE49-F238E27FC236}">
                <a16:creationId xmlns:a16="http://schemas.microsoft.com/office/drawing/2014/main" id="{67A7B80E-8583-6B75-D1D7-EC512BA425EC}"/>
              </a:ext>
            </a:extLst>
          </p:cNvPr>
          <p:cNvPicPr>
            <a:picLocks noChangeAspect="1"/>
          </p:cNvPicPr>
          <p:nvPr/>
        </p:nvPicPr>
        <p:blipFill>
          <a:blip r:embed="rId2"/>
          <a:stretch>
            <a:fillRect/>
          </a:stretch>
        </p:blipFill>
        <p:spPr>
          <a:xfrm>
            <a:off x="685800" y="514350"/>
            <a:ext cx="6800338" cy="3943350"/>
          </a:xfrm>
          <a:prstGeom prst="rect">
            <a:avLst/>
          </a:prstGeom>
        </p:spPr>
      </p:pic>
      <p:sp>
        <p:nvSpPr>
          <p:cNvPr id="8" name="TextBox 7">
            <a:extLst>
              <a:ext uri="{FF2B5EF4-FFF2-40B4-BE49-F238E27FC236}">
                <a16:creationId xmlns:a16="http://schemas.microsoft.com/office/drawing/2014/main" id="{BF623EC6-3A62-9292-AD24-F86654F25D41}"/>
              </a:ext>
            </a:extLst>
          </p:cNvPr>
          <p:cNvSpPr txBox="1"/>
          <p:nvPr/>
        </p:nvSpPr>
        <p:spPr>
          <a:xfrm>
            <a:off x="1657862" y="4343065"/>
            <a:ext cx="4498604" cy="369332"/>
          </a:xfrm>
          <a:prstGeom prst="rect">
            <a:avLst/>
          </a:prstGeom>
          <a:noFill/>
        </p:spPr>
        <p:txBody>
          <a:bodyPr wrap="none" rtlCol="0">
            <a:spAutoFit/>
          </a:bodyPr>
          <a:lstStyle/>
          <a:p>
            <a:r>
              <a:rPr lang="en-US" dirty="0"/>
              <a:t>NIST Cloud Computing Reference Architecture</a:t>
            </a:r>
          </a:p>
        </p:txBody>
      </p:sp>
    </p:spTree>
    <p:extLst>
      <p:ext uri="{BB962C8B-B14F-4D97-AF65-F5344CB8AC3E}">
        <p14:creationId xmlns:p14="http://schemas.microsoft.com/office/powerpoint/2010/main" val="3741898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BBBD4-0248-1A7E-9BAD-46D6C2BF2C8F}"/>
              </a:ext>
            </a:extLst>
          </p:cNvPr>
          <p:cNvSpPr>
            <a:spLocks noGrp="1"/>
          </p:cNvSpPr>
          <p:nvPr>
            <p:ph type="title"/>
          </p:nvPr>
        </p:nvSpPr>
        <p:spPr/>
        <p:txBody>
          <a:bodyPr/>
          <a:lstStyle/>
          <a:p>
            <a:r>
              <a:rPr lang="en-US" dirty="0"/>
              <a:t>Microservices </a:t>
            </a:r>
            <a:r>
              <a:rPr lang="en-US" sz="2000" dirty="0"/>
              <a:t>(https://</a:t>
            </a:r>
            <a:r>
              <a:rPr lang="en-US" sz="2000" dirty="0" err="1"/>
              <a:t>microservices.io</a:t>
            </a:r>
            <a:r>
              <a:rPr lang="en-US" sz="2000" dirty="0"/>
              <a:t>/</a:t>
            </a:r>
            <a:r>
              <a:rPr lang="en-US" sz="2000" dirty="0" err="1"/>
              <a:t>index.html</a:t>
            </a:r>
            <a:r>
              <a:rPr lang="en-US" sz="2000" dirty="0"/>
              <a:t>)</a:t>
            </a:r>
            <a:endParaRPr lang="en-US" dirty="0"/>
          </a:p>
        </p:txBody>
      </p:sp>
      <p:pic>
        <p:nvPicPr>
          <p:cNvPr id="8" name="Picture 7">
            <a:extLst>
              <a:ext uri="{FF2B5EF4-FFF2-40B4-BE49-F238E27FC236}">
                <a16:creationId xmlns:a16="http://schemas.microsoft.com/office/drawing/2014/main" id="{10A18FB7-D82A-4BF8-CBD9-A766C86050B8}"/>
              </a:ext>
            </a:extLst>
          </p:cNvPr>
          <p:cNvPicPr>
            <a:picLocks noChangeAspect="1"/>
          </p:cNvPicPr>
          <p:nvPr/>
        </p:nvPicPr>
        <p:blipFill>
          <a:blip r:embed="rId2"/>
          <a:stretch>
            <a:fillRect/>
          </a:stretch>
        </p:blipFill>
        <p:spPr>
          <a:xfrm>
            <a:off x="5257800" y="2571750"/>
            <a:ext cx="3138388" cy="2035563"/>
          </a:xfrm>
          <a:prstGeom prst="rect">
            <a:avLst/>
          </a:prstGeom>
        </p:spPr>
      </p:pic>
      <p:pic>
        <p:nvPicPr>
          <p:cNvPr id="9" name="Picture 8">
            <a:extLst>
              <a:ext uri="{FF2B5EF4-FFF2-40B4-BE49-F238E27FC236}">
                <a16:creationId xmlns:a16="http://schemas.microsoft.com/office/drawing/2014/main" id="{9D45C3B2-540F-3F96-7461-017B645C6D55}"/>
              </a:ext>
            </a:extLst>
          </p:cNvPr>
          <p:cNvPicPr>
            <a:picLocks noChangeAspect="1"/>
          </p:cNvPicPr>
          <p:nvPr/>
        </p:nvPicPr>
        <p:blipFill>
          <a:blip r:embed="rId3"/>
          <a:stretch>
            <a:fillRect/>
          </a:stretch>
        </p:blipFill>
        <p:spPr>
          <a:xfrm>
            <a:off x="135399" y="472301"/>
            <a:ext cx="5060950" cy="1859704"/>
          </a:xfrm>
          <a:prstGeom prst="rect">
            <a:avLst/>
          </a:prstGeom>
        </p:spPr>
      </p:pic>
      <p:pic>
        <p:nvPicPr>
          <p:cNvPr id="10" name="Picture 9">
            <a:extLst>
              <a:ext uri="{FF2B5EF4-FFF2-40B4-BE49-F238E27FC236}">
                <a16:creationId xmlns:a16="http://schemas.microsoft.com/office/drawing/2014/main" id="{AB883DDA-1087-AD1F-6BEA-6EB1ABDFF9FB}"/>
              </a:ext>
            </a:extLst>
          </p:cNvPr>
          <p:cNvPicPr>
            <a:picLocks noChangeAspect="1"/>
          </p:cNvPicPr>
          <p:nvPr/>
        </p:nvPicPr>
        <p:blipFill>
          <a:blip r:embed="rId4"/>
          <a:stretch>
            <a:fillRect/>
          </a:stretch>
        </p:blipFill>
        <p:spPr>
          <a:xfrm>
            <a:off x="172570" y="2448838"/>
            <a:ext cx="3869125" cy="2035564"/>
          </a:xfrm>
          <a:prstGeom prst="rect">
            <a:avLst/>
          </a:prstGeom>
        </p:spPr>
      </p:pic>
      <p:sp>
        <p:nvSpPr>
          <p:cNvPr id="11" name="TextBox 10">
            <a:extLst>
              <a:ext uri="{FF2B5EF4-FFF2-40B4-BE49-F238E27FC236}">
                <a16:creationId xmlns:a16="http://schemas.microsoft.com/office/drawing/2014/main" id="{5AA2A6F4-01E4-C76A-B6B9-11E620B16BBE}"/>
              </a:ext>
            </a:extLst>
          </p:cNvPr>
          <p:cNvSpPr txBox="1"/>
          <p:nvPr/>
        </p:nvSpPr>
        <p:spPr>
          <a:xfrm>
            <a:off x="228600" y="3790950"/>
            <a:ext cx="1217128" cy="584775"/>
          </a:xfrm>
          <a:prstGeom prst="rect">
            <a:avLst/>
          </a:prstGeom>
          <a:noFill/>
        </p:spPr>
        <p:txBody>
          <a:bodyPr wrap="none" rtlCol="0">
            <a:spAutoFit/>
          </a:bodyPr>
          <a:lstStyle/>
          <a:p>
            <a:pPr algn="ctr"/>
            <a:r>
              <a:rPr lang="en-US" sz="1600" dirty="0"/>
              <a:t>Monolithic</a:t>
            </a:r>
            <a:br>
              <a:rPr lang="en-US" sz="1600" dirty="0"/>
            </a:br>
            <a:r>
              <a:rPr lang="en-US" sz="1600" dirty="0"/>
              <a:t>Architecture</a:t>
            </a:r>
          </a:p>
        </p:txBody>
      </p:sp>
      <p:sp>
        <p:nvSpPr>
          <p:cNvPr id="12" name="TextBox 11">
            <a:extLst>
              <a:ext uri="{FF2B5EF4-FFF2-40B4-BE49-F238E27FC236}">
                <a16:creationId xmlns:a16="http://schemas.microsoft.com/office/drawing/2014/main" id="{E75D3B0E-816A-5D52-E3BF-80DC4FBBF112}"/>
              </a:ext>
            </a:extLst>
          </p:cNvPr>
          <p:cNvSpPr txBox="1"/>
          <p:nvPr/>
        </p:nvSpPr>
        <p:spPr>
          <a:xfrm>
            <a:off x="6159086" y="1986975"/>
            <a:ext cx="1335815" cy="584775"/>
          </a:xfrm>
          <a:prstGeom prst="rect">
            <a:avLst/>
          </a:prstGeom>
          <a:noFill/>
        </p:spPr>
        <p:txBody>
          <a:bodyPr wrap="none" rtlCol="0">
            <a:spAutoFit/>
          </a:bodyPr>
          <a:lstStyle/>
          <a:p>
            <a:pPr algn="ctr"/>
            <a:r>
              <a:rPr lang="en-US" sz="1600" dirty="0"/>
              <a:t>Microservices</a:t>
            </a:r>
            <a:br>
              <a:rPr lang="en-US" sz="1600" dirty="0"/>
            </a:br>
            <a:r>
              <a:rPr lang="en-US" sz="1600" dirty="0"/>
              <a:t>Architecture</a:t>
            </a:r>
          </a:p>
        </p:txBody>
      </p:sp>
      <p:sp>
        <p:nvSpPr>
          <p:cNvPr id="13" name="TextBox 12">
            <a:extLst>
              <a:ext uri="{FF2B5EF4-FFF2-40B4-BE49-F238E27FC236}">
                <a16:creationId xmlns:a16="http://schemas.microsoft.com/office/drawing/2014/main" id="{9D5482E4-6065-6FA5-30E9-FA67ECEF7800}"/>
              </a:ext>
            </a:extLst>
          </p:cNvPr>
          <p:cNvSpPr txBox="1"/>
          <p:nvPr/>
        </p:nvSpPr>
        <p:spPr>
          <a:xfrm>
            <a:off x="4950310" y="472301"/>
            <a:ext cx="4193689" cy="1569660"/>
          </a:xfrm>
          <a:prstGeom prst="rect">
            <a:avLst/>
          </a:prstGeom>
          <a:noFill/>
        </p:spPr>
        <p:txBody>
          <a:bodyPr wrap="square" rtlCol="0">
            <a:spAutoFit/>
          </a:bodyPr>
          <a:lstStyle/>
          <a:p>
            <a:pPr marL="285750" indent="-285750">
              <a:buFont typeface="Arial" panose="020B0604020202020204" pitchFamily="34" charset="0"/>
              <a:buChar char="•"/>
            </a:pPr>
            <a:r>
              <a:rPr lang="en-US" sz="1200" dirty="0"/>
              <a:t>The literature discussed microservices</a:t>
            </a:r>
            <a:br>
              <a:rPr lang="en-US" sz="1200" dirty="0"/>
            </a:br>
            <a:r>
              <a:rPr lang="en-US" sz="1200" dirty="0"/>
              <a:t>in the context of “web applications.”</a:t>
            </a:r>
          </a:p>
          <a:p>
            <a:pPr marL="285750" indent="-285750">
              <a:buFont typeface="Arial" panose="020B0604020202020204" pitchFamily="34" charset="0"/>
              <a:buChar char="•"/>
            </a:pPr>
            <a:r>
              <a:rPr lang="en-US" sz="1200" dirty="0"/>
              <a:t>The approach does apply to building CAE products.</a:t>
            </a:r>
          </a:p>
          <a:p>
            <a:pPr marL="285750" indent="-285750">
              <a:buFont typeface="Arial" panose="020B0604020202020204" pitchFamily="34" charset="0"/>
              <a:buChar char="•"/>
            </a:pPr>
            <a:r>
              <a:rPr lang="en-US" sz="1200" dirty="0"/>
              <a:t>We think of our products as a logical set</a:t>
            </a:r>
            <a:br>
              <a:rPr lang="en-US" sz="1200" dirty="0"/>
            </a:br>
            <a:r>
              <a:rPr lang="en-US" sz="1200" dirty="0"/>
              <a:t>of subsystems/components. Microservices</a:t>
            </a:r>
          </a:p>
          <a:p>
            <a:pPr marL="742950" lvl="1" indent="-285750">
              <a:buFont typeface="Arial" panose="020B0604020202020204" pitchFamily="34" charset="0"/>
              <a:buChar char="•"/>
            </a:pPr>
            <a:r>
              <a:rPr lang="en-US" sz="1100" dirty="0"/>
              <a:t>Replace “language runtime linking”</a:t>
            </a:r>
          </a:p>
          <a:p>
            <a:pPr marL="742950" lvl="1" indent="-285750">
              <a:buFont typeface="Arial" panose="020B0604020202020204" pitchFamily="34" charset="0"/>
              <a:buChar char="•"/>
            </a:pPr>
            <a:r>
              <a:rPr lang="en-US" sz="1100" dirty="0"/>
              <a:t>With a more flexible approach to</a:t>
            </a:r>
          </a:p>
          <a:p>
            <a:pPr marL="742950" lvl="1" indent="-285750">
              <a:buFont typeface="Arial" panose="020B0604020202020204" pitchFamily="34" charset="0"/>
              <a:buChar char="•"/>
            </a:pPr>
            <a:r>
              <a:rPr lang="en-US" sz="1100" dirty="0"/>
              <a:t>Product development and assembly.</a:t>
            </a:r>
          </a:p>
        </p:txBody>
      </p:sp>
    </p:spTree>
    <p:extLst>
      <p:ext uri="{BB962C8B-B14F-4D97-AF65-F5344CB8AC3E}">
        <p14:creationId xmlns:p14="http://schemas.microsoft.com/office/powerpoint/2010/main" val="28676331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73538</TotalTime>
  <Words>1707</Words>
  <Application>Microsoft Macintosh PowerPoint</Application>
  <PresentationFormat>On-screen Show (16:9)</PresentationFormat>
  <Paragraphs>141</Paragraphs>
  <Slides>20</Slides>
  <Notes>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20</vt:i4>
      </vt:variant>
    </vt:vector>
  </HeadingPairs>
  <TitlesOfParts>
    <vt:vector size="25" baseType="lpstr">
      <vt:lpstr>Arial</vt:lpstr>
      <vt:lpstr>Calibri</vt:lpstr>
      <vt:lpstr>Museo For Dell</vt:lpstr>
      <vt:lpstr>Office Theme</vt:lpstr>
      <vt:lpstr>1_Office Theme</vt:lpstr>
      <vt:lpstr>PowerPoint Presentation</vt:lpstr>
      <vt:lpstr>PowerPoint Presentation</vt:lpstr>
      <vt:lpstr>Introduction</vt:lpstr>
      <vt:lpstr>PowerPoint Presentation</vt:lpstr>
      <vt:lpstr>Initial Feedback</vt:lpstr>
      <vt:lpstr>PowerPoint Presentation</vt:lpstr>
      <vt:lpstr>Cloud Concepts – One Perspective</vt:lpstr>
      <vt:lpstr>Cloud Concepts – Another Perspective</vt:lpstr>
      <vt:lpstr>Microservices (https://microservices.io/index.html)</vt:lpstr>
      <vt:lpstr>Classification, Definitions, Pros/Cons</vt:lpstr>
      <vt:lpstr>PowerPoint Presentation</vt:lpstr>
      <vt:lpstr>First Microservice</vt:lpstr>
      <vt:lpstr>Software Development Overview</vt:lpstr>
      <vt:lpstr>Environment</vt:lpstr>
      <vt:lpstr>Overall Structure</vt:lpstr>
      <vt:lpstr>Simple Project Walkthroug (https://github.com/donald-f-ferguson/Introduction-to-Cloud-MS1.git)</vt:lpstr>
      <vt:lpstr>IaaS and Deployment</vt:lpstr>
      <vt:lpstr>Walk Through</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575</cp:revision>
  <cp:lastPrinted>2018-11-15T21:01:50Z</cp:lastPrinted>
  <dcterms:created xsi:type="dcterms:W3CDTF">2010-04-12T23:12:02Z</dcterms:created>
  <dcterms:modified xsi:type="dcterms:W3CDTF">2022-05-24T17:01:41Z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